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24D94"/>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6CF00-A2F0-4BE8-92A9-50C4C003C22B}" v="4" dt="2022-09-13T23:43:32.148"/>
    <p1510:client id="{4C08DC85-D9AB-8B6D-3A8F-3D3CD42305A2}" v="3" dt="2022-09-14T16:43:54.701"/>
    <p1510:client id="{F346B9FF-B603-45E0-8A6D-DAB9BB018723}" v="2" dt="2022-09-14T16:43:58.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92" autoAdjust="0"/>
  </p:normalViewPr>
  <p:slideViewPr>
    <p:cSldViewPr snapToGrid="0">
      <p:cViewPr>
        <p:scale>
          <a:sx n="77" d="100"/>
          <a:sy n="77" d="100"/>
        </p:scale>
        <p:origin x="1528" y="-6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4/24/2023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830997"/>
          </a:xfrm>
          <a:prstGeom prst="rect">
            <a:avLst/>
          </a:prstGeom>
          <a:solidFill>
            <a:srgbClr val="824D94"/>
          </a:solidFill>
        </p:spPr>
        <p:txBody>
          <a:bodyPr wrap="square" lIns="91440" tIns="45720" rIns="91440" bIns="45720" rtlCol="0" anchor="t">
            <a:spAutoFit/>
          </a:bodyPr>
          <a:lstStyle/>
          <a:p>
            <a:pPr algn="ctr">
              <a:spcAft>
                <a:spcPts val="600"/>
              </a:spcAft>
            </a:pPr>
            <a:r>
              <a:rPr lang="en-US" sz="1600" b="1" dirty="0">
                <a:solidFill>
                  <a:schemeClr val="bg1"/>
                </a:solidFill>
                <a:ea typeface="Open Sans"/>
                <a:cs typeface="Open Sans"/>
              </a:rPr>
              <a:t>Business, Marketing, and Finance Career Cluster</a:t>
            </a:r>
          </a:p>
          <a:p>
            <a:pPr algn="ctr"/>
            <a:r>
              <a:rPr lang="en-US" sz="900" dirty="0">
                <a:solidFill>
                  <a:schemeClr val="bg1"/>
                </a:solidFill>
                <a:ea typeface="Open Sans"/>
                <a:cs typeface="Calibri"/>
              </a:rPr>
              <a:t>The Business, Marketing, and Finance Career Cluster focuses on careers in planning, organizing, directing, and evaluating business functions essential to efficient and productive business operations.</a:t>
            </a:r>
          </a:p>
          <a:p>
            <a:pPr algn="ctr"/>
            <a:endParaRPr lang="en-US" sz="900" dirty="0">
              <a:solidFill>
                <a:schemeClr val="bg1"/>
              </a:solidFill>
              <a:ea typeface="Open Sans"/>
              <a:cs typeface="Calibri"/>
            </a:endParaRP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40378"/>
            <a:ext cx="3703507" cy="578861"/>
          </a:xfrm>
          <a:solidFill>
            <a:srgbClr val="824D94"/>
          </a:solidFill>
        </p:spPr>
        <p:txBody>
          <a:bodyPr/>
          <a:lstStyle/>
          <a:p>
            <a:r>
              <a:rPr lang="en-US" sz="1400" b="1" dirty="0">
                <a:solidFill>
                  <a:srgbClr val="FFFFFF"/>
                </a:solidFill>
                <a:latin typeface="Calibri"/>
                <a:ea typeface="Open Sans"/>
                <a:cs typeface="Open Sans"/>
              </a:rPr>
              <a:t>Accounting and Financial Services</a:t>
            </a:r>
            <a:endParaRPr lang="en-US" dirty="0">
              <a:effectLst/>
            </a:endParaRPr>
          </a:p>
          <a:p>
            <a:pPr rtl="0" eaLnBrk="1" latinLnBrk="0" hangingPunct="1"/>
            <a:r>
              <a:rPr lang="en-US" sz="1400" i="1" kern="1200" dirty="0">
                <a:solidFill>
                  <a:srgbClr val="FFFFFF"/>
                </a:solidFill>
                <a:effectLst/>
                <a:latin typeface="Calibri" panose="020F0502020204030204" pitchFamily="34" charset="0"/>
                <a:ea typeface="Open Sans" panose="020B0606030504020204" pitchFamily="34" charset="0"/>
                <a:cs typeface="Open Sans" panose="020B0606030504020204" pitchFamily="34" charset="0"/>
              </a:rPr>
              <a:t>Statewide Program of Study</a:t>
            </a:r>
            <a:endParaRPr lang="en-US" dirty="0">
              <a:effectLst/>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74330" y="1492163"/>
            <a:ext cx="6712687" cy="707886"/>
          </a:xfrm>
          <a:prstGeom prst="rect">
            <a:avLst/>
          </a:prstGeom>
          <a:noFill/>
        </p:spPr>
        <p:txBody>
          <a:bodyPr wrap="square" lIns="91440" tIns="45720" rIns="91440" bIns="45720" rtlCol="0" anchor="t">
            <a:spAutoFit/>
          </a:bodyPr>
          <a:lstStyle/>
          <a:p>
            <a:r>
              <a:rPr lang="en-US" sz="1000" dirty="0"/>
              <a:t>The Accounting and Financial Services program of study teaches CTE learners how to examine, analyze, and interpret financial records. Through this program of study, students will learn the skills necessary to perform financial services, prepare financial statements, interpret accounting records, give advice, or audit and evaluate statements prepared by others. This program of study will also introduce students to mathematical modeling tools.</a:t>
            </a:r>
            <a:endParaRPr lang="en-US" dirty="0"/>
          </a:p>
        </p:txBody>
      </p:sp>
      <p:sp>
        <p:nvSpPr>
          <p:cNvPr id="21" name="TextBox 20">
            <a:extLst>
              <a:ext uri="{FF2B5EF4-FFF2-40B4-BE49-F238E27FC236}">
                <a16:creationId xmlns:a16="http://schemas.microsoft.com/office/drawing/2014/main" id="{77D1060B-498D-5699-38A4-622C19750F17}"/>
              </a:ext>
            </a:extLst>
          </p:cNvPr>
          <p:cNvSpPr txBox="1"/>
          <p:nvPr/>
        </p:nvSpPr>
        <p:spPr>
          <a:xfrm>
            <a:off x="370439" y="2421283"/>
            <a:ext cx="3072739" cy="1877437"/>
          </a:xfrm>
          <a:prstGeom prst="rect">
            <a:avLst/>
          </a:prstGeom>
          <a:noFill/>
        </p:spPr>
        <p:txBody>
          <a:bodyPr wrap="square" lIns="91440" tIns="45720" rIns="91440" bIns="45720" rtlCol="0" anchor="t">
            <a:spAutoFit/>
          </a:bodyPr>
          <a:lstStyle/>
          <a:p>
            <a:pPr marL="0" marR="0" algn="ctr">
              <a:spcBef>
                <a:spcPts val="0"/>
              </a:spcBef>
            </a:pPr>
            <a:r>
              <a:rPr lang="en-US" sz="1200" b="1" dirty="0">
                <a:solidFill>
                  <a:srgbClr val="0D6CB9"/>
                </a:solidFill>
                <a:effectLst/>
                <a:ea typeface="Calibri" panose="020F0502020204030204" pitchFamily="34" charset="0"/>
                <a:cs typeface="Times New Roman"/>
              </a:rPr>
              <a:t>Secondary Courses for High School Credit</a:t>
            </a:r>
          </a:p>
          <a:p>
            <a:pPr marL="0" marR="0" algn="ctr">
              <a:spcBef>
                <a:spcPts val="0"/>
              </a:spcBef>
            </a:pPr>
            <a:endParaRPr lang="en-US" sz="1200" b="1" dirty="0">
              <a:solidFill>
                <a:srgbClr val="0D6CB9"/>
              </a:solidFill>
              <a:effectLst/>
              <a:ea typeface="Calibri" panose="020F0502020204030204" pitchFamily="34" charset="0"/>
              <a:cs typeface="Times New Roman"/>
            </a:endParaRPr>
          </a:p>
          <a:p>
            <a:pPr marL="0" marR="0">
              <a:spcBef>
                <a:spcPts val="0"/>
              </a:spcBef>
            </a:pPr>
            <a:r>
              <a:rPr lang="en-US" sz="1200" b="1" dirty="0">
                <a:effectLst/>
                <a:ea typeface="Calibri" panose="020F0502020204030204" pitchFamily="34" charset="0"/>
                <a:cs typeface="Times New Roman"/>
              </a:rPr>
              <a:t>1	</a:t>
            </a:r>
            <a:r>
              <a:rPr lang="en-US" sz="1200" dirty="0">
                <a:ea typeface="+mn-lt"/>
                <a:cs typeface="+mn-lt"/>
              </a:rPr>
              <a:t>Business Information Mgmt. I</a:t>
            </a:r>
          </a:p>
          <a:p>
            <a:endParaRPr lang="en-US" sz="1200" dirty="0">
              <a:effectLst/>
              <a:ea typeface="+mn-lt"/>
              <a:cs typeface="+mn-lt"/>
            </a:endParaRPr>
          </a:p>
          <a:p>
            <a:pPr marR="0" lvl="0">
              <a:spcBef>
                <a:spcPts val="0"/>
              </a:spcBef>
            </a:pPr>
            <a:r>
              <a:rPr lang="en-US" sz="1200" b="1" dirty="0">
                <a:effectLst/>
                <a:ea typeface="Calibri" panose="020F0502020204030204" pitchFamily="34" charset="0"/>
                <a:cs typeface="Times New Roman"/>
              </a:rPr>
              <a:t>2</a:t>
            </a:r>
            <a:r>
              <a:rPr lang="en-US" sz="1200" b="1" dirty="0">
                <a:ea typeface="Calibri" panose="020F0502020204030204" pitchFamily="34" charset="0"/>
                <a:cs typeface="Times New Roman" panose="02020603050405020304" pitchFamily="18" charset="0"/>
              </a:rPr>
              <a:t>	</a:t>
            </a:r>
            <a:r>
              <a:rPr lang="en-US" sz="1200" dirty="0">
                <a:ea typeface="+mn-lt"/>
                <a:cs typeface="+mn-lt"/>
              </a:rPr>
              <a:t>Accounting I</a:t>
            </a:r>
          </a:p>
          <a:p>
            <a:pPr marR="0" lvl="0">
              <a:spcBef>
                <a:spcPts val="0"/>
              </a:spcBef>
            </a:pPr>
            <a:endParaRPr lang="en-US" sz="1200" dirty="0">
              <a:ea typeface="+mn-lt"/>
              <a:cs typeface="+mn-lt"/>
            </a:endParaRPr>
          </a:p>
          <a:p>
            <a:pPr marR="0" lvl="0">
              <a:spcBef>
                <a:spcPts val="0"/>
              </a:spcBef>
            </a:pPr>
            <a:r>
              <a:rPr lang="en-US" sz="1200" b="1" dirty="0">
                <a:effectLst/>
                <a:ea typeface="Calibri" panose="020F0502020204030204" pitchFamily="34" charset="0"/>
                <a:cs typeface="Times New Roman"/>
              </a:rPr>
              <a:t>3</a:t>
            </a:r>
            <a:r>
              <a:rPr lang="en-US" sz="1200" b="1" dirty="0">
                <a:ea typeface="Calibri" panose="020F0502020204030204" pitchFamily="34" charset="0"/>
                <a:cs typeface="Times New Roman" panose="02020603050405020304" pitchFamily="18" charset="0"/>
              </a:rPr>
              <a:t>	</a:t>
            </a:r>
            <a:r>
              <a:rPr lang="en-US" sz="1200" dirty="0">
                <a:ea typeface="+mn-lt"/>
                <a:cs typeface="+mn-lt"/>
              </a:rPr>
              <a:t>Accounting II</a:t>
            </a:r>
          </a:p>
          <a:p>
            <a:pPr marR="0" lvl="0">
              <a:spcBef>
                <a:spcPts val="0"/>
              </a:spcBef>
            </a:pPr>
            <a:endParaRPr lang="en-US" sz="1200" dirty="0">
              <a:ea typeface="+mn-lt"/>
              <a:cs typeface="+mn-lt"/>
            </a:endParaRPr>
          </a:p>
          <a:p>
            <a:pPr marR="0" lvl="0">
              <a:spcBef>
                <a:spcPts val="0"/>
              </a:spcBef>
            </a:pPr>
            <a:r>
              <a:rPr lang="en-US" sz="1200" b="1" dirty="0">
                <a:effectLst/>
                <a:ea typeface="Calibri" panose="020F0502020204030204" pitchFamily="34" charset="0"/>
                <a:cs typeface="Times New Roman"/>
              </a:rPr>
              <a:t>4</a:t>
            </a:r>
            <a:r>
              <a:rPr lang="en-US" sz="1200" dirty="0">
                <a:ea typeface="+mn-lt"/>
                <a:cs typeface="+mn-lt"/>
              </a:rPr>
              <a:t> 	Career Preparation I</a:t>
            </a:r>
          </a:p>
          <a:p>
            <a:pPr marL="171450" marR="0" lvl="0" indent="-171450">
              <a:spcBef>
                <a:spcPts val="0"/>
              </a:spcBef>
              <a:buFont typeface="Arial" panose="020B0604020202020204" pitchFamily="34" charset="0"/>
              <a:buChar char="•"/>
            </a:pPr>
            <a:endParaRPr lang="en-US" sz="800" dirty="0">
              <a:effectLs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370439" y="4870230"/>
            <a:ext cx="3072739" cy="2339102"/>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Postsecondary Opportunities</a:t>
            </a:r>
          </a:p>
          <a:p>
            <a:r>
              <a:rPr lang="en-US" sz="900" b="1" dirty="0">
                <a:ea typeface="Calibri" panose="020F0502020204030204" pitchFamily="34" charset="0"/>
                <a:cs typeface="Times New Roman"/>
              </a:rPr>
              <a:t>Associates Degrees</a:t>
            </a:r>
            <a:endParaRPr lang="en-US" sz="900" b="1" dirty="0">
              <a:effectLst/>
              <a:ea typeface="Calibri" panose="020F0502020204030204" pitchFamily="34" charset="0"/>
              <a:cs typeface="Times New Roman"/>
            </a:endParaRPr>
          </a:p>
          <a:p>
            <a:pPr marL="171450" indent="-171450">
              <a:buFont typeface="Arial" panose="020B0604020202020204" pitchFamily="34" charset="0"/>
              <a:buChar char="•"/>
            </a:pPr>
            <a:r>
              <a:rPr lang="en-US" sz="900" dirty="0">
                <a:cs typeface="Times New Roman"/>
              </a:rPr>
              <a:t>Real Estate</a:t>
            </a:r>
            <a:endParaRPr lang="en-US" sz="900">
              <a:cs typeface="Calibri"/>
            </a:endParaRPr>
          </a:p>
          <a:p>
            <a:pPr marL="171450" indent="-171450">
              <a:buFont typeface="Arial" panose="020B0604020202020204" pitchFamily="34" charset="0"/>
              <a:buChar char="•"/>
            </a:pPr>
            <a:r>
              <a:rPr lang="en-US" sz="900" dirty="0">
                <a:ea typeface="Calibri" panose="020F0502020204030204" pitchFamily="34" charset="0"/>
                <a:cs typeface="Times New Roman"/>
              </a:rPr>
              <a:t>Financial, General</a:t>
            </a:r>
            <a:endParaRPr lang="en-US" sz="90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mn-lt"/>
                <a:cs typeface="+mn-lt"/>
              </a:rPr>
              <a:t>Financial Planning and Services</a:t>
            </a:r>
          </a:p>
          <a:p>
            <a:pPr marL="171450" indent="-171450">
              <a:buFont typeface="Arial" panose="020B0604020202020204" pitchFamily="34" charset="0"/>
              <a:buChar char="•"/>
            </a:pPr>
            <a:r>
              <a:rPr lang="en-US" sz="900" dirty="0">
                <a:solidFill>
                  <a:srgbClr val="000000"/>
                </a:solidFill>
                <a:ea typeface="Calibri" panose="020F0502020204030204" pitchFamily="34" charset="0"/>
                <a:cs typeface="Calibri"/>
              </a:rPr>
              <a:t>Certified Income Specialist</a:t>
            </a:r>
          </a:p>
          <a:p>
            <a:pPr marR="0" lvl="0">
              <a:spcBef>
                <a:spcPts val="0"/>
              </a:spcBef>
            </a:pPr>
            <a:r>
              <a:rPr lang="en-US" sz="900" b="1" dirty="0">
                <a:effectLst/>
                <a:ea typeface="Calibri" panose="020F0502020204030204" pitchFamily="34" charset="0"/>
                <a:cs typeface="Times New Roman"/>
              </a:rPr>
              <a:t>Bachelor’s Degrees</a:t>
            </a:r>
          </a:p>
          <a:p>
            <a:pPr marL="171450" indent="-171450">
              <a:buFont typeface="Arial,Sans-Serif" panose="020B0604020202020204" pitchFamily="34" charset="0"/>
              <a:buChar char="•"/>
            </a:pPr>
            <a:r>
              <a:rPr lang="en-US" sz="900" dirty="0">
                <a:ea typeface="+mn-lt"/>
                <a:cs typeface="Calibri"/>
              </a:rPr>
              <a:t>Accounting</a:t>
            </a:r>
          </a:p>
          <a:p>
            <a:pPr marL="171450" indent="-171450">
              <a:buFont typeface="Arial,Sans-Serif" panose="020B0604020202020204" pitchFamily="34" charset="0"/>
              <a:buChar char="•"/>
            </a:pPr>
            <a:r>
              <a:rPr lang="en-US" sz="900" dirty="0">
                <a:ea typeface="+mn-lt"/>
                <a:cs typeface="Calibri"/>
              </a:rPr>
              <a:t>Financial, General</a:t>
            </a:r>
            <a:endParaRPr lang="en-US" sz="900" dirty="0">
              <a:ea typeface="+mn-lt"/>
              <a:cs typeface="+mn-lt"/>
            </a:endParaRPr>
          </a:p>
          <a:p>
            <a:pPr marL="171450" indent="-171450">
              <a:buFont typeface="Arial,Sans-Serif" panose="020B0604020202020204" pitchFamily="34" charset="0"/>
              <a:buChar char="•"/>
            </a:pPr>
            <a:r>
              <a:rPr lang="en-US" sz="900" dirty="0">
                <a:ea typeface="+mn-lt"/>
                <a:cs typeface="Calibri"/>
              </a:rPr>
              <a:t>Financial Planning and Services</a:t>
            </a:r>
            <a:endParaRPr lang="en-US" sz="900" dirty="0">
              <a:ea typeface="+mn-lt"/>
              <a:cs typeface="+mn-lt"/>
            </a:endParaRPr>
          </a:p>
          <a:p>
            <a:pPr marL="171450" indent="-171450">
              <a:buFont typeface="Arial,Sans-Serif" panose="020B0604020202020204" pitchFamily="34" charset="0"/>
              <a:buChar char="•"/>
            </a:pPr>
            <a:r>
              <a:rPr lang="en-US" sz="900" dirty="0">
                <a:solidFill>
                  <a:srgbClr val="000000"/>
                </a:solidFill>
                <a:ea typeface="+mn-lt"/>
                <a:cs typeface="Calibri"/>
              </a:rPr>
              <a:t>Certified Income Specialist</a:t>
            </a:r>
            <a:endParaRPr lang="en-US" sz="900" dirty="0">
              <a:ea typeface="+mn-lt"/>
              <a:cs typeface="+mn-lt"/>
            </a:endParaRPr>
          </a:p>
          <a:p>
            <a:pPr marR="0" lvl="0">
              <a:spcBef>
                <a:spcPts val="0"/>
              </a:spcBef>
            </a:pPr>
            <a:r>
              <a:rPr lang="en-US" sz="900" b="1" dirty="0">
                <a:effectLst/>
                <a:ea typeface="Calibri" panose="020F0502020204030204" pitchFamily="34" charset="0"/>
                <a:cs typeface="Times New Roman"/>
              </a:rPr>
              <a:t>Master’s, Doctoral, and Professional Degrees</a:t>
            </a:r>
          </a:p>
          <a:p>
            <a:pPr marL="171450" indent="-171450">
              <a:buFont typeface="Arial" panose="020B0604020202020204" pitchFamily="34" charset="0"/>
              <a:buChar char="•"/>
            </a:pPr>
            <a:r>
              <a:rPr lang="en-US" sz="900" dirty="0">
                <a:ea typeface="Calibri" panose="020F0502020204030204" pitchFamily="34" charset="0"/>
                <a:cs typeface="Times New Roman"/>
              </a:rPr>
              <a:t>Financial Accounting</a:t>
            </a:r>
            <a:endParaRPr lang="en-US" sz="900" dirty="0">
              <a:effectLst/>
              <a:ea typeface="Calibri" panose="020F0502020204030204" pitchFamily="34" charset="0"/>
              <a:cs typeface="Times New Roman"/>
            </a:endParaRPr>
          </a:p>
          <a:p>
            <a:pPr marL="171450" indent="-171450">
              <a:buFont typeface="Arial" panose="020B0604020202020204" pitchFamily="34" charset="0"/>
              <a:buChar char="•"/>
            </a:pPr>
            <a:r>
              <a:rPr lang="en-US" sz="900" dirty="0">
                <a:ea typeface="Calibri" panose="020F0502020204030204" pitchFamily="34" charset="0"/>
                <a:cs typeface="Times New Roman"/>
              </a:rPr>
              <a:t>Business Administration</a:t>
            </a:r>
          </a:p>
          <a:p>
            <a:pPr marL="171450" indent="-171450">
              <a:buFont typeface="Arial" panose="020B0604020202020204" pitchFamily="34" charset="0"/>
              <a:buChar char="•"/>
            </a:pPr>
            <a:r>
              <a:rPr lang="en-US" sz="900" dirty="0">
                <a:ea typeface="Calibri" panose="020F0502020204030204" pitchFamily="34" charset="0"/>
                <a:cs typeface="Times New Roman"/>
              </a:rPr>
              <a:t>Financial Planning</a:t>
            </a:r>
          </a:p>
          <a:p>
            <a:pPr marL="171450" indent="-171450">
              <a:buFont typeface="Arial" panose="020B0604020202020204" pitchFamily="34" charset="0"/>
              <a:buChar char="•"/>
            </a:pPr>
            <a:endParaRPr lang="en-US" sz="800" dirty="0">
              <a:ea typeface="Calibri" panose="020F0502020204030204" pitchFamily="34" charset="0"/>
              <a:cs typeface="Times New Roman"/>
            </a:endParaRPr>
          </a:p>
        </p:txBody>
      </p:sp>
      <p:sp>
        <p:nvSpPr>
          <p:cNvPr id="23" name="TextBox 22">
            <a:extLst>
              <a:ext uri="{FF2B5EF4-FFF2-40B4-BE49-F238E27FC236}">
                <a16:creationId xmlns:a16="http://schemas.microsoft.com/office/drawing/2014/main" id="{B63C6D94-62AA-E2D0-FFDB-465F6F55EAB9}"/>
              </a:ext>
            </a:extLst>
          </p:cNvPr>
          <p:cNvSpPr txBox="1"/>
          <p:nvPr/>
        </p:nvSpPr>
        <p:spPr>
          <a:xfrm>
            <a:off x="3947209" y="2085597"/>
            <a:ext cx="2600690" cy="461665"/>
          </a:xfrm>
          <a:prstGeom prst="rect">
            <a:avLst/>
          </a:prstGeom>
          <a:noFill/>
        </p:spPr>
        <p:txBody>
          <a:bodyPr wrap="square" lIns="91440" tIns="45720" rIns="91440" bIns="45720" rtlCol="0" anchor="t">
            <a:spAutoFit/>
          </a:bodyPr>
          <a:lstStyle/>
          <a:p>
            <a:pPr algn="ctr"/>
            <a:r>
              <a:rPr lang="en-US" sz="1200" b="1" dirty="0">
                <a:solidFill>
                  <a:srgbClr val="0D6CB9"/>
                </a:solidFill>
                <a:effectLst/>
                <a:ea typeface="Calibri" panose="020F0502020204030204" pitchFamily="34" charset="0"/>
                <a:cs typeface="Times New Roman"/>
              </a:rPr>
              <a:t>Work-Based Learning and</a:t>
            </a:r>
            <a:r>
              <a:rPr lang="en-US" sz="1200" b="1" dirty="0">
                <a:solidFill>
                  <a:srgbClr val="0D6CB9"/>
                </a:solidFill>
                <a:ea typeface="Calibri" panose="020F0502020204030204" pitchFamily="34" charset="0"/>
                <a:cs typeface="Times New Roman"/>
              </a:rPr>
              <a:t> </a:t>
            </a:r>
            <a:endParaRPr lang="en-US" sz="1200" b="1" dirty="0">
              <a:solidFill>
                <a:srgbClr val="0D6CB9"/>
              </a:solidFill>
              <a:effectLst/>
              <a:ea typeface="Calibri" panose="020F0502020204030204" pitchFamily="34" charset="0"/>
              <a:cs typeface="Times New Roman" panose="02020603050405020304" pitchFamily="18" charset="0"/>
            </a:endParaRPr>
          </a:p>
          <a:p>
            <a:pPr algn="ctr"/>
            <a:r>
              <a:rPr lang="en-US" sz="1200" b="1" dirty="0">
                <a:solidFill>
                  <a:srgbClr val="0D6CB9"/>
                </a:solidFill>
                <a:ea typeface="Calibri" panose="020F0502020204030204" pitchFamily="34" charset="0"/>
                <a:cs typeface="Times New Roman"/>
              </a:rPr>
              <a:t>Expanded Learning</a:t>
            </a:r>
            <a:r>
              <a:rPr lang="en-US" sz="1200" b="1" dirty="0">
                <a:solidFill>
                  <a:srgbClr val="0D6CB9"/>
                </a:solidFill>
                <a:effectLst/>
                <a:ea typeface="Calibri" panose="020F0502020204030204" pitchFamily="34" charset="0"/>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3381753079"/>
              </p:ext>
            </p:extLst>
          </p:nvPr>
        </p:nvGraphicFramePr>
        <p:xfrm>
          <a:off x="3981202" y="2514632"/>
          <a:ext cx="2626048" cy="1422165"/>
        </p:xfrm>
        <a:graphic>
          <a:graphicData uri="http://schemas.openxmlformats.org/drawingml/2006/table">
            <a:tbl>
              <a:tblPr firstRow="1" bandRow="1">
                <a:tableStyleId>{5C22544A-7EE6-4342-B048-85BDC9FD1C3A}</a:tableStyleId>
              </a:tblPr>
              <a:tblGrid>
                <a:gridCol w="1313024">
                  <a:extLst>
                    <a:ext uri="{9D8B030D-6E8A-4147-A177-3AD203B41FA5}">
                      <a16:colId xmlns:a16="http://schemas.microsoft.com/office/drawing/2014/main" val="2083587555"/>
                    </a:ext>
                  </a:extLst>
                </a:gridCol>
                <a:gridCol w="1313024">
                  <a:extLst>
                    <a:ext uri="{9D8B030D-6E8A-4147-A177-3AD203B41FA5}">
                      <a16:colId xmlns:a16="http://schemas.microsoft.com/office/drawing/2014/main" val="3749205641"/>
                    </a:ext>
                  </a:extLst>
                </a:gridCol>
              </a:tblGrid>
              <a:tr h="368709">
                <a:tc>
                  <a:txBody>
                    <a:bodyPr/>
                    <a:lstStyle/>
                    <a:p>
                      <a:pPr algn="ctr"/>
                      <a:r>
                        <a:rPr lang="en-US" sz="900" dirty="0"/>
                        <a:t>Exploration Activities</a:t>
                      </a:r>
                    </a:p>
                  </a:txBody>
                  <a:tcPr anchor="ctr">
                    <a:solidFill>
                      <a:srgbClr val="824D94"/>
                    </a:solidFill>
                  </a:tcPr>
                </a:tc>
                <a:tc>
                  <a:txBody>
                    <a:bodyPr/>
                    <a:lstStyle/>
                    <a:p>
                      <a:pPr algn="ctr"/>
                      <a:r>
                        <a:rPr lang="en-US" sz="900" dirty="0"/>
                        <a:t>Work-Based Learning Activities</a:t>
                      </a:r>
                    </a:p>
                  </a:txBody>
                  <a:tcPr anchor="ctr">
                    <a:solidFill>
                      <a:srgbClr val="824D94"/>
                    </a:solidFill>
                  </a:tcPr>
                </a:tc>
                <a:extLst>
                  <a:ext uri="{0D108BD9-81ED-4DB2-BD59-A6C34878D82A}">
                    <a16:rowId xmlns:a16="http://schemas.microsoft.com/office/drawing/2014/main" val="2788444287"/>
                  </a:ext>
                </a:extLst>
              </a:tr>
              <a:tr h="1053456">
                <a:tc>
                  <a:txBody>
                    <a:bodyPr/>
                    <a:lstStyle/>
                    <a:p>
                      <a:pPr marL="171450" lvl="0" indent="-171450" algn="l">
                        <a:lnSpc>
                          <a:spcPct val="100000"/>
                        </a:lnSpc>
                        <a:spcBef>
                          <a:spcPts val="0"/>
                        </a:spcBef>
                        <a:spcAft>
                          <a:spcPts val="0"/>
                        </a:spcAft>
                        <a:buFont typeface="Arial" panose="020B0604020202020204" pitchFamily="34" charset="0"/>
                        <a:buChar char="•"/>
                      </a:pPr>
                      <a:r>
                        <a:rPr lang="en-US" sz="900" b="0" i="0" u="none" strike="noStrike" noProof="0" dirty="0">
                          <a:latin typeface="Calibri"/>
                        </a:rPr>
                        <a:t>Participate in Future Business Leaders of America</a:t>
                      </a:r>
                    </a:p>
                    <a:p>
                      <a:pPr marL="171450" lvl="0" indent="-171450" algn="l">
                        <a:buFont typeface="Arial" panose="020B0604020202020204" pitchFamily="34" charset="0"/>
                        <a:buChar char="•"/>
                      </a:pPr>
                      <a:endParaRPr lang="en-US" sz="900" dirty="0"/>
                    </a:p>
                  </a:txBody>
                  <a:tcPr>
                    <a:noFill/>
                  </a:tcPr>
                </a:tc>
                <a:tc>
                  <a:txBody>
                    <a:bodyPr/>
                    <a:lstStyle/>
                    <a:p>
                      <a:pPr marL="171450" lvl="0" indent="-171450" algn="l">
                        <a:lnSpc>
                          <a:spcPct val="100000"/>
                        </a:lnSpc>
                        <a:spcBef>
                          <a:spcPts val="0"/>
                        </a:spcBef>
                        <a:spcAft>
                          <a:spcPts val="0"/>
                        </a:spcAft>
                        <a:buFont typeface="Arial" panose="020B0604020202020204" pitchFamily="34" charset="0"/>
                        <a:buChar char="•"/>
                      </a:pPr>
                      <a:r>
                        <a:rPr lang="en-US" sz="900" b="0" i="0" u="none" strike="noStrike" noProof="0" dirty="0">
                          <a:latin typeface="Calibri"/>
                        </a:rPr>
                        <a:t>Intern with a local accounting firm</a:t>
                      </a:r>
                    </a:p>
                    <a:p>
                      <a:pPr marL="0" lvl="0" indent="0" algn="l">
                        <a:buFont typeface="Arial" panose="020B0604020202020204" pitchFamily="34" charset="0"/>
                        <a:buNone/>
                      </a:pPr>
                      <a:endParaRPr lang="en-US" sz="900" dirty="0"/>
                    </a:p>
                  </a:txBody>
                  <a:tcP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883414" y="3884777"/>
            <a:ext cx="2729033" cy="538609"/>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panose="02020603050405020304" pitchFamily="18" charset="0"/>
              </a:rPr>
              <a:t>Industry-Based Certifications</a:t>
            </a:r>
            <a:endParaRPr lang="en-US" sz="1200" b="1" dirty="0">
              <a:solidFill>
                <a:srgbClr val="0D6CB9"/>
              </a:solidFill>
              <a:ea typeface="Calibri" panose="020F0502020204030204" pitchFamily="34" charset="0"/>
              <a:cs typeface="Times New Roman" panose="02020603050405020304" pitchFamily="18" charset="0"/>
            </a:endParaRPr>
          </a:p>
          <a:p>
            <a:pPr marL="171450" indent="-171450">
              <a:buFont typeface="Arial"/>
              <a:buChar char="•"/>
            </a:pPr>
            <a:r>
              <a:rPr lang="en-US" sz="1200" dirty="0">
                <a:cs typeface="Calibri"/>
              </a:rPr>
              <a:t>Intuit QuickBooks Certified User </a:t>
            </a:r>
          </a:p>
        </p:txBody>
      </p:sp>
      <p:sp>
        <p:nvSpPr>
          <p:cNvPr id="1027" name="TextBox 1026">
            <a:extLst>
              <a:ext uri="{FF2B5EF4-FFF2-40B4-BE49-F238E27FC236}">
                <a16:creationId xmlns:a16="http://schemas.microsoft.com/office/drawing/2014/main" id="{3F57E4A6-F203-8179-D007-29521C7B6A20}"/>
              </a:ext>
            </a:extLst>
          </p:cNvPr>
          <p:cNvSpPr txBox="1"/>
          <p:nvPr/>
        </p:nvSpPr>
        <p:spPr>
          <a:xfrm>
            <a:off x="356162" y="7149782"/>
            <a:ext cx="2565067"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1336391903"/>
              </p:ext>
            </p:extLst>
          </p:nvPr>
        </p:nvGraphicFramePr>
        <p:xfrm>
          <a:off x="351751" y="7405507"/>
          <a:ext cx="6149413" cy="1371600"/>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0">
                <a:tc>
                  <a:txBody>
                    <a:bodyPr/>
                    <a:lstStyle/>
                    <a:p>
                      <a:pPr algn="l"/>
                      <a:r>
                        <a:rPr lang="en-US" sz="900" dirty="0"/>
                        <a:t>Occupations</a:t>
                      </a:r>
                    </a:p>
                  </a:txBody>
                  <a:tcPr>
                    <a:solidFill>
                      <a:srgbClr val="824D94"/>
                    </a:solidFill>
                  </a:tcPr>
                </a:tc>
                <a:tc>
                  <a:txBody>
                    <a:bodyPr/>
                    <a:lstStyle/>
                    <a:p>
                      <a:pPr algn="ctr"/>
                      <a:r>
                        <a:rPr lang="en-US" sz="900" dirty="0"/>
                        <a:t>Median Wage</a:t>
                      </a:r>
                    </a:p>
                  </a:txBody>
                  <a:tcPr anchor="ctr">
                    <a:solidFill>
                      <a:srgbClr val="824D94"/>
                    </a:solidFill>
                  </a:tcPr>
                </a:tc>
                <a:tc>
                  <a:txBody>
                    <a:bodyPr/>
                    <a:lstStyle/>
                    <a:p>
                      <a:pPr algn="ctr"/>
                      <a:r>
                        <a:rPr lang="en-US" sz="900" dirty="0"/>
                        <a:t>Annual Openings</a:t>
                      </a:r>
                    </a:p>
                  </a:txBody>
                  <a:tcPr anchor="ctr">
                    <a:solidFill>
                      <a:srgbClr val="824D94"/>
                    </a:solidFill>
                  </a:tcPr>
                </a:tc>
                <a:tc>
                  <a:txBody>
                    <a:bodyPr/>
                    <a:lstStyle/>
                    <a:p>
                      <a:pPr algn="ctr"/>
                      <a:r>
                        <a:rPr lang="en-US" sz="900" dirty="0"/>
                        <a:t>% Growth</a:t>
                      </a:r>
                    </a:p>
                  </a:txBody>
                  <a:tcPr anchor="ctr">
                    <a:solidFill>
                      <a:srgbClr val="824D94"/>
                    </a:solidFill>
                  </a:tcPr>
                </a:tc>
                <a:extLst>
                  <a:ext uri="{0D108BD9-81ED-4DB2-BD59-A6C34878D82A}">
                    <a16:rowId xmlns:a16="http://schemas.microsoft.com/office/drawing/2014/main" val="2788444287"/>
                  </a:ext>
                </a:extLst>
              </a:tr>
              <a:tr h="208794">
                <a:tc>
                  <a:txBody>
                    <a:bodyPr/>
                    <a:lstStyle/>
                    <a:p>
                      <a:pPr marL="0" indent="0" algn="l">
                        <a:buFont typeface="Arial" panose="020B0604020202020204" pitchFamily="34" charset="0"/>
                        <a:buNone/>
                      </a:pPr>
                      <a:r>
                        <a:rPr lang="en-US" sz="900" dirty="0"/>
                        <a:t>Accountants and Auditors</a:t>
                      </a:r>
                    </a:p>
                  </a:txBody>
                  <a:tcPr anchor="ctr">
                    <a:solidFill>
                      <a:srgbClr val="824D94">
                        <a:alpha val="30000"/>
                      </a:srgbClr>
                    </a:solidFill>
                  </a:tcPr>
                </a:tc>
                <a:tc>
                  <a:txBody>
                    <a:bodyPr/>
                    <a:lstStyle/>
                    <a:p>
                      <a:pPr marL="0" lvl="0" indent="0" algn="ctr">
                        <a:buNone/>
                      </a:pPr>
                      <a:r>
                        <a:rPr lang="en-US" sz="900" b="0" i="0" u="none" strike="noStrike" noProof="0" dirty="0">
                          <a:latin typeface="Calibri"/>
                        </a:rPr>
                        <a:t>$71,469</a:t>
                      </a:r>
                    </a:p>
                  </a:txBody>
                  <a:tcPr anchor="ctr">
                    <a:noFill/>
                  </a:tcPr>
                </a:tc>
                <a:tc>
                  <a:txBody>
                    <a:bodyPr/>
                    <a:lstStyle/>
                    <a:p>
                      <a:pPr marL="0" lvl="0" indent="0" algn="ctr">
                        <a:buNone/>
                      </a:pPr>
                      <a:r>
                        <a:rPr lang="en-US" sz="900" b="0" i="0" u="none" strike="noStrike" noProof="0" dirty="0">
                          <a:latin typeface="Calibri"/>
                        </a:rPr>
                        <a:t>14,436</a:t>
                      </a:r>
                    </a:p>
                  </a:txBody>
                  <a:tcPr anchor="ctr">
                    <a:noFill/>
                  </a:tcPr>
                </a:tc>
                <a:tc>
                  <a:txBody>
                    <a:bodyPr/>
                    <a:lstStyle/>
                    <a:p>
                      <a:pPr marL="0" indent="0" algn="ctr">
                        <a:buFont typeface="Arial" panose="020B0604020202020204" pitchFamily="34" charset="0"/>
                        <a:buNone/>
                      </a:pPr>
                      <a:r>
                        <a:rPr lang="en-US" sz="900" dirty="0"/>
                        <a:t>22%</a:t>
                      </a:r>
                    </a:p>
                  </a:txBody>
                  <a:tcPr anchor="ctr">
                    <a:noFill/>
                  </a:tcPr>
                </a:tc>
                <a:extLst>
                  <a:ext uri="{0D108BD9-81ED-4DB2-BD59-A6C34878D82A}">
                    <a16:rowId xmlns:a16="http://schemas.microsoft.com/office/drawing/2014/main" val="2974962540"/>
                  </a:ext>
                </a:extLst>
              </a:tr>
              <a:tr h="182880">
                <a:tc>
                  <a:txBody>
                    <a:bodyPr/>
                    <a:lstStyle/>
                    <a:p>
                      <a:pPr marL="0" indent="0" algn="l">
                        <a:buFont typeface="Arial" panose="020B0604020202020204" pitchFamily="34" charset="0"/>
                        <a:buNone/>
                      </a:pPr>
                      <a:r>
                        <a:rPr lang="en-US" sz="900" dirty="0"/>
                        <a:t>Loan Officers</a:t>
                      </a:r>
                    </a:p>
                  </a:txBody>
                  <a:tcPr anchor="ctr">
                    <a:solidFill>
                      <a:srgbClr val="824D94">
                        <a:alpha val="30000"/>
                      </a:srgbClr>
                    </a:solidFill>
                  </a:tcPr>
                </a:tc>
                <a:tc>
                  <a:txBody>
                    <a:bodyPr/>
                    <a:lstStyle/>
                    <a:p>
                      <a:pPr marL="0" lvl="0" indent="0" algn="ctr">
                        <a:buNone/>
                      </a:pPr>
                      <a:r>
                        <a:rPr lang="en-US" sz="900" b="0" i="0" u="none" strike="noStrike" noProof="0" dirty="0">
                          <a:latin typeface="Calibri"/>
                        </a:rPr>
                        <a:t>$68,598</a:t>
                      </a:r>
                    </a:p>
                  </a:txBody>
                  <a:tcPr anchor="ctr">
                    <a:noFill/>
                  </a:tcPr>
                </a:tc>
                <a:tc>
                  <a:txBody>
                    <a:bodyPr/>
                    <a:lstStyle/>
                    <a:p>
                      <a:pPr marL="0" lvl="0" indent="0" algn="ctr">
                        <a:buNone/>
                      </a:pPr>
                      <a:r>
                        <a:rPr lang="en-US" sz="900" b="0" i="0" u="none" strike="noStrike" noProof="0" dirty="0">
                          <a:latin typeface="Calibri"/>
                        </a:rPr>
                        <a:t>2,419</a:t>
                      </a:r>
                    </a:p>
                  </a:txBody>
                  <a:tcPr anchor="ctr">
                    <a:noFill/>
                  </a:tcPr>
                </a:tc>
                <a:tc>
                  <a:txBody>
                    <a:bodyPr/>
                    <a:lstStyle/>
                    <a:p>
                      <a:pPr marL="0" indent="0" algn="ctr">
                        <a:buFont typeface="Arial" panose="020B0604020202020204" pitchFamily="34" charset="0"/>
                        <a:buNone/>
                      </a:pPr>
                      <a:r>
                        <a:rPr lang="en-US" sz="900" dirty="0"/>
                        <a:t>19%</a:t>
                      </a:r>
                    </a:p>
                  </a:txBody>
                  <a:tcPr anchor="ctr">
                    <a:noFill/>
                  </a:tcPr>
                </a:tc>
                <a:extLst>
                  <a:ext uri="{0D108BD9-81ED-4DB2-BD59-A6C34878D82A}">
                    <a16:rowId xmlns:a16="http://schemas.microsoft.com/office/drawing/2014/main" val="1200388448"/>
                  </a:ext>
                </a:extLst>
              </a:tr>
              <a:tr h="182880">
                <a:tc>
                  <a:txBody>
                    <a:bodyPr/>
                    <a:lstStyle/>
                    <a:p>
                      <a:pPr marL="0" indent="0" algn="l">
                        <a:buFont typeface="Arial" panose="020B0604020202020204" pitchFamily="34" charset="0"/>
                        <a:buNone/>
                      </a:pPr>
                      <a:r>
                        <a:rPr lang="en-US" sz="900" dirty="0"/>
                        <a:t>Personal Financial Advisors</a:t>
                      </a:r>
                    </a:p>
                  </a:txBody>
                  <a:tcPr anchor="ctr">
                    <a:solidFill>
                      <a:srgbClr val="824D94">
                        <a:alpha val="30000"/>
                      </a:srgbClr>
                    </a:solidFill>
                  </a:tcPr>
                </a:tc>
                <a:tc>
                  <a:txBody>
                    <a:bodyPr/>
                    <a:lstStyle/>
                    <a:p>
                      <a:pPr marL="0" lvl="0" indent="0" algn="ctr">
                        <a:buNone/>
                      </a:pPr>
                      <a:r>
                        <a:rPr lang="en-US" sz="900" b="0" i="0" u="none" strike="noStrike" noProof="0" dirty="0">
                          <a:latin typeface="Calibri"/>
                        </a:rPr>
                        <a:t>$86,965</a:t>
                      </a:r>
                    </a:p>
                  </a:txBody>
                  <a:tcPr anchor="ctr">
                    <a:noFill/>
                  </a:tcPr>
                </a:tc>
                <a:tc>
                  <a:txBody>
                    <a:bodyPr/>
                    <a:lstStyle/>
                    <a:p>
                      <a:pPr marL="0" lvl="0" indent="0" algn="ctr">
                        <a:buNone/>
                      </a:pPr>
                      <a:r>
                        <a:rPr lang="en-US" sz="900" b="0" i="0" u="none" strike="noStrike" noProof="0" dirty="0">
                          <a:latin typeface="Calibri"/>
                        </a:rPr>
                        <a:t>1,861</a:t>
                      </a:r>
                    </a:p>
                  </a:txBody>
                  <a:tcPr anchor="ctr">
                    <a:noFill/>
                  </a:tcPr>
                </a:tc>
                <a:tc>
                  <a:txBody>
                    <a:bodyPr/>
                    <a:lstStyle/>
                    <a:p>
                      <a:pPr marL="0" indent="0" algn="ctr">
                        <a:buFont typeface="Arial" panose="020B0604020202020204" pitchFamily="34" charset="0"/>
                        <a:buNone/>
                      </a:pPr>
                      <a:r>
                        <a:rPr lang="en-US" sz="900" dirty="0"/>
                        <a:t>52%</a:t>
                      </a:r>
                    </a:p>
                  </a:txBody>
                  <a:tcPr anchor="ctr">
                    <a:noFill/>
                  </a:tcPr>
                </a:tc>
                <a:extLst>
                  <a:ext uri="{0D108BD9-81ED-4DB2-BD59-A6C34878D82A}">
                    <a16:rowId xmlns:a16="http://schemas.microsoft.com/office/drawing/2014/main" val="1446114615"/>
                  </a:ext>
                </a:extLst>
              </a:tr>
              <a:tr h="182880">
                <a:tc>
                  <a:txBody>
                    <a:bodyPr/>
                    <a:lstStyle/>
                    <a:p>
                      <a:pPr marL="0" indent="0" algn="l">
                        <a:buFont typeface="Arial" panose="020B0604020202020204" pitchFamily="34" charset="0"/>
                        <a:buNone/>
                      </a:pPr>
                      <a:r>
                        <a:rPr lang="en-US" sz="900" dirty="0"/>
                        <a:t>Administrative service Managers</a:t>
                      </a:r>
                    </a:p>
                  </a:txBody>
                  <a:tcPr anchor="ctr">
                    <a:solidFill>
                      <a:srgbClr val="824D94">
                        <a:alpha val="30000"/>
                      </a:srgbClr>
                    </a:solidFill>
                  </a:tcPr>
                </a:tc>
                <a:tc>
                  <a:txBody>
                    <a:bodyPr/>
                    <a:lstStyle/>
                    <a:p>
                      <a:pPr marL="0" lvl="0" indent="0" algn="ctr">
                        <a:buNone/>
                      </a:pPr>
                      <a:r>
                        <a:rPr lang="en-US" sz="900" b="0" i="0" u="none" strike="noStrike" noProof="0" dirty="0">
                          <a:latin typeface="Calibri"/>
                        </a:rPr>
                        <a:t>$96,138</a:t>
                      </a:r>
                    </a:p>
                  </a:txBody>
                  <a:tcPr anchor="ctr">
                    <a:noFill/>
                  </a:tcPr>
                </a:tc>
                <a:tc>
                  <a:txBody>
                    <a:bodyPr/>
                    <a:lstStyle/>
                    <a:p>
                      <a:pPr marL="0" lvl="0" indent="0" algn="ctr">
                        <a:buNone/>
                      </a:pPr>
                      <a:r>
                        <a:rPr lang="en-US" sz="900" b="0" i="0" u="none" strike="noStrike" noProof="0" dirty="0">
                          <a:latin typeface="Calibri"/>
                        </a:rPr>
                        <a:t>2,277</a:t>
                      </a:r>
                    </a:p>
                  </a:txBody>
                  <a:tcPr anchor="ctr">
                    <a:noFill/>
                  </a:tcPr>
                </a:tc>
                <a:tc>
                  <a:txBody>
                    <a:bodyPr/>
                    <a:lstStyle/>
                    <a:p>
                      <a:pPr marL="0" indent="0" algn="ctr">
                        <a:buFont typeface="Arial" panose="020B0604020202020204" pitchFamily="34" charset="0"/>
                        <a:buNone/>
                      </a:pPr>
                      <a:r>
                        <a:rPr lang="en-US" sz="900" dirty="0"/>
                        <a:t>21%</a:t>
                      </a:r>
                    </a:p>
                  </a:txBody>
                  <a:tcPr anchor="ctr">
                    <a:noFill/>
                  </a:tcPr>
                </a:tc>
                <a:extLst>
                  <a:ext uri="{0D108BD9-81ED-4DB2-BD59-A6C34878D82A}">
                    <a16:rowId xmlns:a16="http://schemas.microsoft.com/office/drawing/2014/main" val="485077722"/>
                  </a:ext>
                </a:extLst>
              </a:tr>
              <a:tr h="182880">
                <a:tc>
                  <a:txBody>
                    <a:bodyPr/>
                    <a:lstStyle/>
                    <a:p>
                      <a:pPr marL="0" lvl="0" indent="0" algn="l">
                        <a:buNone/>
                      </a:pPr>
                      <a:r>
                        <a:rPr lang="en-US" sz="900" dirty="0"/>
                        <a:t>Insurance Underwriters</a:t>
                      </a:r>
                    </a:p>
                  </a:txBody>
                  <a:tcPr>
                    <a:solidFill>
                      <a:srgbClr val="824D94">
                        <a:alpha val="30000"/>
                      </a:srgbClr>
                    </a:solidFill>
                  </a:tcPr>
                </a:tc>
                <a:tc>
                  <a:txBody>
                    <a:bodyPr/>
                    <a:lstStyle/>
                    <a:p>
                      <a:pPr marL="0" lvl="0" indent="0" algn="ctr">
                        <a:buNone/>
                      </a:pPr>
                      <a:r>
                        <a:rPr lang="en-US" sz="900" b="0" i="0" u="none" strike="noStrike" noProof="0" dirty="0">
                          <a:latin typeface="Calibri"/>
                        </a:rPr>
                        <a:t>$66,206</a:t>
                      </a:r>
                    </a:p>
                  </a:txBody>
                  <a:tcPr>
                    <a:noFill/>
                  </a:tcPr>
                </a:tc>
                <a:tc>
                  <a:txBody>
                    <a:bodyPr/>
                    <a:lstStyle/>
                    <a:p>
                      <a:pPr marL="0" lvl="0" indent="0" algn="ctr">
                        <a:buNone/>
                      </a:pPr>
                      <a:r>
                        <a:rPr lang="en-US" sz="900" dirty="0"/>
                        <a:t>594</a:t>
                      </a:r>
                    </a:p>
                  </a:txBody>
                  <a:tcPr>
                    <a:noFill/>
                  </a:tcPr>
                </a:tc>
                <a:tc>
                  <a:txBody>
                    <a:bodyPr/>
                    <a:lstStyle/>
                    <a:p>
                      <a:pPr marL="0" lvl="0" indent="0" algn="ctr">
                        <a:buNone/>
                      </a:pPr>
                      <a:r>
                        <a:rPr lang="en-US" sz="900" dirty="0"/>
                        <a:t>14%</a:t>
                      </a:r>
                    </a:p>
                  </a:txBody>
                  <a:tcPr>
                    <a:noFill/>
                  </a:tcPr>
                </a:tc>
                <a:extLst>
                  <a:ext uri="{0D108BD9-81ED-4DB2-BD59-A6C34878D82A}">
                    <a16:rowId xmlns:a16="http://schemas.microsoft.com/office/drawing/2014/main" val="3366953072"/>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34632" y="8824668"/>
            <a:ext cx="5818910" cy="338554"/>
          </a:xfrm>
          <a:prstGeom prst="rect">
            <a:avLst/>
          </a:prstGeom>
          <a:noFill/>
        </p:spPr>
        <p:txBody>
          <a:bodyPr wrap="square" lIns="91440" tIns="45720" rIns="91440" bIns="45720" rtlCol="0" anchor="t">
            <a:spAutoFit/>
          </a:bodyPr>
          <a:lstStyle/>
          <a:p>
            <a:r>
              <a:rPr lang="en-US" sz="800" dirty="0">
                <a:effectLst/>
                <a:ea typeface="Calibri" panose="020F0502020204030204" pitchFamily="34" charset="0"/>
                <a:cs typeface="Times New Roman"/>
              </a:rPr>
              <a:t>Successful completion of the </a:t>
            </a:r>
            <a:r>
              <a:rPr lang="en-US" sz="800" dirty="0">
                <a:ea typeface="Calibri" panose="020F0502020204030204" pitchFamily="34" charset="0"/>
                <a:cs typeface="Times New Roman"/>
              </a:rPr>
              <a:t>Accounting and Financial Services program</a:t>
            </a:r>
            <a:r>
              <a:rPr lang="en-US" sz="800" dirty="0">
                <a:effectLst/>
                <a:ea typeface="Calibri" panose="020F0502020204030204" pitchFamily="34" charset="0"/>
                <a:cs typeface="Times New Roman"/>
              </a:rPr>
              <a:t> of study will fulfill requirements of the Business and Industry </a:t>
            </a:r>
            <a:r>
              <a:rPr lang="en-US" sz="800">
                <a:ea typeface="Calibri" panose="020F0502020204030204" pitchFamily="34" charset="0"/>
                <a:cs typeface="Times New Roman"/>
              </a:rPr>
              <a:t>endorsement</a:t>
            </a:r>
            <a:r>
              <a:rPr lang="en-US" sz="800" dirty="0">
                <a:effectLst/>
                <a:ea typeface="Calibri" panose="020F0502020204030204" pitchFamily="34" charset="0"/>
                <a:cs typeface="Times New Roman"/>
              </a:rPr>
              <a:t>. </a:t>
            </a:r>
            <a:r>
              <a:rPr lang="en-US" sz="800" dirty="0">
                <a:ea typeface="Calibri" panose="020F0502020204030204" pitchFamily="34" charset="0"/>
                <a:cs typeface="Times New Roman"/>
              </a:rPr>
              <a:t>Revised – August 2022</a:t>
            </a:r>
            <a:endParaRPr lang="en-US" sz="800" dirty="0">
              <a:effectLst/>
              <a:ea typeface="Calibri" panose="020F0502020204030204" pitchFamily="34" charset="0"/>
              <a:cs typeface="Times New Roman"/>
            </a:endParaRPr>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5734" y="8761641"/>
            <a:ext cx="705086" cy="352543"/>
          </a:xfrm>
          <a:prstGeom prst="rect">
            <a:avLst/>
          </a:prstGeom>
          <a:noFill/>
          <a:ln>
            <a:noFill/>
          </a:ln>
        </p:spPr>
      </p:pic>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a:off x="3705101" y="2087078"/>
            <a:ext cx="0" cy="5065682"/>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56260" y="7135426"/>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356260" y="4815520"/>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3948168" y="3853554"/>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FC730628-BD07-1960-313A-A3D261272E8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5734" y="905696"/>
            <a:ext cx="621859" cy="612975"/>
          </a:xfrm>
          <a:prstGeom prst="rect">
            <a:avLst/>
          </a:prstGeom>
        </p:spPr>
      </p:pic>
      <p:pic>
        <p:nvPicPr>
          <p:cNvPr id="11" name="Picture 11">
            <a:extLst>
              <a:ext uri="{FF2B5EF4-FFF2-40B4-BE49-F238E27FC236}">
                <a16:creationId xmlns:a16="http://schemas.microsoft.com/office/drawing/2014/main" id="{0C5D6F82-0313-6B37-AEB8-39237581419B}"/>
              </a:ext>
              <a:ext uri="{C183D7F6-B498-43B3-948B-1728B52AA6E4}">
                <adec:decorative xmlns:adec="http://schemas.microsoft.com/office/drawing/2017/decorative" val="1"/>
              </a:ext>
            </a:extLst>
          </p:cNvPr>
          <p:cNvPicPr>
            <a:picLocks noChangeAspect="1"/>
          </p:cNvPicPr>
          <p:nvPr/>
        </p:nvPicPr>
        <p:blipFill rotWithShape="1">
          <a:blip r:embed="rId4"/>
          <a:srcRect l="299" t="-417" r="21730" b="10221"/>
          <a:stretch/>
        </p:blipFill>
        <p:spPr>
          <a:xfrm>
            <a:off x="3705330" y="940378"/>
            <a:ext cx="2106190" cy="578293"/>
          </a:xfrm>
          <a:prstGeom prst="rect">
            <a:avLst/>
          </a:prstGeom>
        </p:spPr>
      </p:pic>
      <p:sp>
        <p:nvSpPr>
          <p:cNvPr id="25" name="TextBox 24">
            <a:extLst>
              <a:ext uri="{FF2B5EF4-FFF2-40B4-BE49-F238E27FC236}">
                <a16:creationId xmlns:a16="http://schemas.microsoft.com/office/drawing/2014/main" id="{E050CF52-007D-40A5-973C-FC21684F6BE5}"/>
              </a:ext>
            </a:extLst>
          </p:cNvPr>
          <p:cNvSpPr txBox="1"/>
          <p:nvPr/>
        </p:nvSpPr>
        <p:spPr>
          <a:xfrm>
            <a:off x="3947208" y="6869555"/>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FBLA Site for SMHS Accounting</a:t>
            </a:r>
          </a:p>
        </p:txBody>
      </p:sp>
      <p:pic>
        <p:nvPicPr>
          <p:cNvPr id="6" name="Picture 5">
            <a:extLst>
              <a:ext uri="{FF2B5EF4-FFF2-40B4-BE49-F238E27FC236}">
                <a16:creationId xmlns:a16="http://schemas.microsoft.com/office/drawing/2014/main" id="{740452C4-7959-4F2E-A4A1-658EB32EC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937154" y="4982651"/>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824D94"/>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Accounting and Financial Services</a:t>
            </a:r>
            <a:br>
              <a:rPr lang="en-US" sz="1800" b="1" dirty="0">
                <a:latin typeface="+mn-lt"/>
                <a:ea typeface="Open Sans" panose="020B0606030504020204" pitchFamily="34" charset="0"/>
                <a:cs typeface="Open Sans" panose="020B0606030504020204" pitchFamily="34" charset="0"/>
              </a:rPr>
            </a:br>
            <a:r>
              <a:rPr lang="en-US" sz="1800" b="1" dirty="0">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3" name="Table 24">
            <a:extLst>
              <a:ext uri="{FF2B5EF4-FFF2-40B4-BE49-F238E27FC236}">
                <a16:creationId xmlns:a16="http://schemas.microsoft.com/office/drawing/2014/main" id="{056CCD33-F41C-3271-0BF6-E24B4BE9EB18}"/>
              </a:ext>
            </a:extLst>
          </p:cNvPr>
          <p:cNvGraphicFramePr>
            <a:graphicFrameLocks noGrp="1"/>
          </p:cNvGraphicFramePr>
          <p:nvPr>
            <p:extLst>
              <p:ext uri="{D42A27DB-BD31-4B8C-83A1-F6EECF244321}">
                <p14:modId xmlns:p14="http://schemas.microsoft.com/office/powerpoint/2010/main" val="750238463"/>
              </p:ext>
            </p:extLst>
          </p:nvPr>
        </p:nvGraphicFramePr>
        <p:xfrm>
          <a:off x="261601" y="878011"/>
          <a:ext cx="6246744" cy="1828800"/>
        </p:xfrm>
        <a:graphic>
          <a:graphicData uri="http://schemas.openxmlformats.org/drawingml/2006/table">
            <a:tbl>
              <a:tblPr firstRow="1" bandRow="1">
                <a:tableStyleId>{5C22544A-7EE6-4342-B048-85BDC9FD1C3A}</a:tableStyleId>
              </a:tblPr>
              <a:tblGrid>
                <a:gridCol w="1561686">
                  <a:extLst>
                    <a:ext uri="{9D8B030D-6E8A-4147-A177-3AD203B41FA5}">
                      <a16:colId xmlns:a16="http://schemas.microsoft.com/office/drawing/2014/main" val="2083587555"/>
                    </a:ext>
                  </a:extLst>
                </a:gridCol>
                <a:gridCol w="1561686">
                  <a:extLst>
                    <a:ext uri="{9D8B030D-6E8A-4147-A177-3AD203B41FA5}">
                      <a16:colId xmlns:a16="http://schemas.microsoft.com/office/drawing/2014/main" val="3749205641"/>
                    </a:ext>
                  </a:extLst>
                </a:gridCol>
                <a:gridCol w="1561686">
                  <a:extLst>
                    <a:ext uri="{9D8B030D-6E8A-4147-A177-3AD203B41FA5}">
                      <a16:colId xmlns:a16="http://schemas.microsoft.com/office/drawing/2014/main" val="603892530"/>
                    </a:ext>
                  </a:extLst>
                </a:gridCol>
                <a:gridCol w="1561686">
                  <a:extLst>
                    <a:ext uri="{9D8B030D-6E8A-4147-A177-3AD203B41FA5}">
                      <a16:colId xmlns:a16="http://schemas.microsoft.com/office/drawing/2014/main" val="562161464"/>
                    </a:ext>
                  </a:extLst>
                </a:gridCol>
              </a:tblGrid>
              <a:tr h="214447">
                <a:tc>
                  <a:txBody>
                    <a:bodyPr/>
                    <a:lstStyle/>
                    <a:p>
                      <a:pPr algn="ctr"/>
                      <a:r>
                        <a:rPr lang="en-US" sz="1000" dirty="0"/>
                        <a:t>COURSE NAME</a:t>
                      </a:r>
                    </a:p>
                  </a:txBody>
                  <a:tcPr anchor="ctr">
                    <a:solidFill>
                      <a:srgbClr val="824D94"/>
                    </a:solidFill>
                  </a:tcPr>
                </a:tc>
                <a:tc>
                  <a:txBody>
                    <a:bodyPr/>
                    <a:lstStyle/>
                    <a:p>
                      <a:pPr algn="ctr"/>
                      <a:r>
                        <a:rPr lang="en-US" sz="1000" dirty="0"/>
                        <a:t>SERVICE ID</a:t>
                      </a:r>
                    </a:p>
                  </a:txBody>
                  <a:tcPr anchor="ctr">
                    <a:solidFill>
                      <a:srgbClr val="824D94"/>
                    </a:solidFill>
                  </a:tcPr>
                </a:tc>
                <a:tc>
                  <a:txBody>
                    <a:bodyPr/>
                    <a:lstStyle/>
                    <a:p>
                      <a:pPr lvl="0" algn="ctr">
                        <a:buNone/>
                      </a:pPr>
                      <a:r>
                        <a:rPr lang="en-US" sz="1000" b="1" i="0" u="none" strike="noStrike" noProof="0" dirty="0">
                          <a:latin typeface="Calibri"/>
                        </a:rPr>
                        <a:t>PREREQUISITES</a:t>
                      </a:r>
                      <a:endParaRPr lang="en-US" sz="1000" dirty="0"/>
                    </a:p>
                  </a:txBody>
                  <a:tcPr anchor="ctr">
                    <a:solidFill>
                      <a:srgbClr val="824D94"/>
                    </a:solidFill>
                  </a:tcPr>
                </a:tc>
                <a:tc>
                  <a:txBody>
                    <a:bodyPr/>
                    <a:lstStyle/>
                    <a:p>
                      <a:pPr algn="ctr"/>
                      <a:r>
                        <a:rPr lang="en-US" sz="1000" dirty="0"/>
                        <a:t>COREQUISITES</a:t>
                      </a:r>
                    </a:p>
                  </a:txBody>
                  <a:tcPr anchor="ctr">
                    <a:solidFill>
                      <a:srgbClr val="824D94"/>
                    </a:solidFill>
                  </a:tcPr>
                </a:tc>
                <a:extLst>
                  <a:ext uri="{0D108BD9-81ED-4DB2-BD59-A6C34878D82A}">
                    <a16:rowId xmlns:a16="http://schemas.microsoft.com/office/drawing/2014/main" val="2788444287"/>
                  </a:ext>
                </a:extLst>
              </a:tr>
              <a:tr h="274320">
                <a:tc>
                  <a:txBody>
                    <a:bodyPr/>
                    <a:lstStyle/>
                    <a:p>
                      <a:pPr lvl="0">
                        <a:buNone/>
                      </a:pPr>
                      <a:r>
                        <a:rPr lang="en-US" sz="1000" b="0" i="0" u="none" strike="noStrike" noProof="0" dirty="0">
                          <a:latin typeface="Calibri"/>
                        </a:rPr>
                        <a:t>Business Information Management I</a:t>
                      </a:r>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13011400 (1 credit)</a:t>
                      </a:r>
                    </a:p>
                    <a:p>
                      <a:pPr lvl="0" algn="ctr">
                        <a:buNone/>
                      </a:pPr>
                      <a:r>
                        <a:rPr lang="en-US" sz="1000" dirty="0"/>
                        <a:t>6340</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629990545"/>
                  </a:ext>
                </a:extLst>
              </a:tr>
              <a:tr h="274320">
                <a:tc>
                  <a:txBody>
                    <a:bodyPr/>
                    <a:lstStyle/>
                    <a:p>
                      <a:r>
                        <a:rPr lang="en-US" sz="1000" dirty="0"/>
                        <a:t>Accounting I</a:t>
                      </a:r>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13016600 (1 credit)</a:t>
                      </a:r>
                    </a:p>
                    <a:p>
                      <a:pPr lvl="0" algn="ctr">
                        <a:buNone/>
                      </a:pPr>
                      <a:r>
                        <a:rPr lang="en-US" sz="1000" b="0" i="0" u="none" strike="noStrike" noProof="0" dirty="0">
                          <a:latin typeface="Calibri"/>
                        </a:rPr>
                        <a:t>6350</a:t>
                      </a:r>
                      <a:endParaRPr lang="en-US" sz="1000" dirty="0"/>
                    </a:p>
                  </a:txBody>
                  <a:tcPr anchor="ctr">
                    <a:solidFill>
                      <a:schemeClr val="bg1">
                        <a:lumMod val="85000"/>
                        <a:alpha val="60000"/>
                      </a:schemeClr>
                    </a:solidFill>
                  </a:tcPr>
                </a:tc>
                <a:tc>
                  <a:txBody>
                    <a:bodyPr/>
                    <a:lstStyle/>
                    <a:p>
                      <a:pPr algn="ctr"/>
                      <a:r>
                        <a:rPr lang="en-US" sz="1000" dirty="0"/>
                        <a:t>Business </a:t>
                      </a:r>
                      <a:r>
                        <a:rPr lang="en-US" sz="1000"/>
                        <a:t>Information Management I</a:t>
                      </a:r>
                      <a:endParaRPr lang="en-US" sz="1000" dirty="0"/>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947703295"/>
                  </a:ext>
                </a:extLst>
              </a:tr>
              <a:tr h="274320">
                <a:tc>
                  <a:txBody>
                    <a:bodyPr/>
                    <a:lstStyle/>
                    <a:p>
                      <a:r>
                        <a:rPr lang="en-US" sz="1000" dirty="0"/>
                        <a:t>Accounting II</a:t>
                      </a:r>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13016700 (1 credit)</a:t>
                      </a:r>
                    </a:p>
                    <a:p>
                      <a:pPr lvl="0" algn="ctr">
                        <a:buNone/>
                      </a:pPr>
                      <a:r>
                        <a:rPr lang="en-US" sz="1000" b="0" i="0" u="none" strike="noStrike" noProof="0" dirty="0">
                          <a:latin typeface="Calibri"/>
                        </a:rPr>
                        <a:t>6355</a:t>
                      </a:r>
                      <a:endParaRPr lang="en-US" sz="1000" dirty="0"/>
                    </a:p>
                  </a:txBody>
                  <a:tcPr anchor="ctr">
                    <a:solidFill>
                      <a:schemeClr val="bg1">
                        <a:lumMod val="85000"/>
                        <a:alpha val="60000"/>
                      </a:schemeClr>
                    </a:solidFill>
                  </a:tcPr>
                </a:tc>
                <a:tc>
                  <a:txBody>
                    <a:bodyPr/>
                    <a:lstStyle/>
                    <a:p>
                      <a:pPr algn="ctr"/>
                      <a:r>
                        <a:rPr lang="en-US" sz="1000" dirty="0"/>
                        <a:t>Accounting I</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1407593067"/>
                  </a:ext>
                </a:extLst>
              </a:tr>
              <a:tr h="274320">
                <a:tc>
                  <a:txBody>
                    <a:bodyPr/>
                    <a:lstStyle/>
                    <a:p>
                      <a:pPr lvl="0">
                        <a:buNone/>
                      </a:pPr>
                      <a:r>
                        <a:rPr lang="en-US" sz="1000" dirty="0"/>
                        <a:t>Career Preparation I</a:t>
                      </a:r>
                    </a:p>
                  </a:txBody>
                  <a:tcPr anchor="ctr">
                    <a:solidFill>
                      <a:schemeClr val="bg1">
                        <a:lumMod val="85000"/>
                        <a:alpha val="60000"/>
                      </a:schemeClr>
                    </a:solidFill>
                  </a:tcPr>
                </a:tc>
                <a:tc>
                  <a:txBody>
                    <a:bodyPr/>
                    <a:lstStyle/>
                    <a:p>
                      <a:pPr lvl="0" algn="ctr">
                        <a:buNone/>
                      </a:pPr>
                      <a:r>
                        <a:rPr lang="en-US" sz="1000" b="0" i="0" u="none" strike="noStrike" noProof="0" dirty="0"/>
                        <a:t>12701300 (2 credits)</a:t>
                      </a:r>
                    </a:p>
                    <a:p>
                      <a:pPr lvl="0" algn="ctr">
                        <a:buNone/>
                      </a:pPr>
                      <a:r>
                        <a:rPr lang="en-US" sz="1000" b="0" i="0" u="none" strike="noStrike" noProof="0" dirty="0"/>
                        <a:t>6910</a:t>
                      </a:r>
                      <a:endParaRPr lang="en-US" dirty="0"/>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tc>
                  <a:txBody>
                    <a:bodyPr/>
                    <a:lstStyle/>
                    <a:p>
                      <a:pPr lvl="0" algn="ctr">
                        <a:buNone/>
                      </a:pPr>
                      <a:r>
                        <a:rPr lang="en-US" sz="1000" dirty="0"/>
                        <a:t>None</a:t>
                      </a:r>
                      <a:endParaRPr lang="en-US" dirty="0"/>
                    </a:p>
                  </a:txBody>
                  <a:tcPr anchor="ctr">
                    <a:solidFill>
                      <a:schemeClr val="bg1">
                        <a:lumMod val="85000"/>
                        <a:alpha val="60000"/>
                      </a:schemeClr>
                    </a:solidFill>
                  </a:tcPr>
                </a:tc>
                <a:extLst>
                  <a:ext uri="{0D108BD9-81ED-4DB2-BD59-A6C34878D82A}">
                    <a16:rowId xmlns:a16="http://schemas.microsoft.com/office/drawing/2014/main" val="195888025"/>
                  </a:ext>
                </a:extLst>
              </a:tr>
            </a:tbl>
          </a:graphicData>
        </a:graphic>
      </p:graphicFrame>
      <p:sp>
        <p:nvSpPr>
          <p:cNvPr id="16" name="TextBox 15">
            <a:extLst>
              <a:ext uri="{FF2B5EF4-FFF2-40B4-BE49-F238E27FC236}">
                <a16:creationId xmlns:a16="http://schemas.microsoft.com/office/drawing/2014/main" id="{7F99F1F3-9480-4A97-91CB-8DC84044527D}"/>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THE BUSINESS, MARKETING, &amp; FINANCE CAREER CLUSTER,</a:t>
            </a:r>
          </a:p>
          <a:p>
            <a:pPr algn="ctr"/>
            <a:r>
              <a:rPr lang="en-US" sz="1000" dirty="0"/>
              <a:t>PLEASE CONTACT: CJ Odam, SMCISD CTE Coordinator     cj.odam@smcisd.net</a:t>
            </a:r>
            <a:endParaRPr lang="en-US" sz="1000" dirty="0">
              <a:cs typeface="Calibri"/>
            </a:endParaRPr>
          </a:p>
        </p:txBody>
      </p:sp>
      <p:sp>
        <p:nvSpPr>
          <p:cNvPr id="17" name="TextBox 16">
            <a:extLst>
              <a:ext uri="{FF2B5EF4-FFF2-40B4-BE49-F238E27FC236}">
                <a16:creationId xmlns:a16="http://schemas.microsoft.com/office/drawing/2014/main" id="{0AC117ED-5650-4371-A2E7-88895AA7A2B2}"/>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F67F14-08BA-4E43-A779-A4A8A5468D3F}">
  <ds:schemaRefs>
    <ds:schemaRef ds:uri="http://schemas.microsoft.com/office/2006/documentManagement/types"/>
    <ds:schemaRef ds:uri="http://purl.org/dc/elements/1.1/"/>
    <ds:schemaRef ds:uri="http://schemas.openxmlformats.org/package/2006/metadata/core-properties"/>
    <ds:schemaRef ds:uri="http://purl.org/dc/terms/"/>
    <ds:schemaRef ds:uri="696893de-3167-48c0-a9e9-62134322dc49"/>
    <ds:schemaRef ds:uri="http://www.w3.org/XML/1998/namespace"/>
    <ds:schemaRef ds:uri="http://purl.org/dc/dcmitype/"/>
    <ds:schemaRef ds:uri="http://schemas.microsoft.com/office/infopath/2007/PartnerControls"/>
    <ds:schemaRef ds:uri="1870ca36-48b9-408f-8764-2f018f10cce8"/>
    <ds:schemaRef ds:uri="http://schemas.microsoft.com/office/2006/metadata/properties"/>
  </ds:schemaRefs>
</ds:datastoreItem>
</file>

<file path=customXml/itemProps2.xml><?xml version="1.0" encoding="utf-8"?>
<ds:datastoreItem xmlns:ds="http://schemas.openxmlformats.org/officeDocument/2006/customXml" ds:itemID="{079F954F-9533-44DC-B2B5-C23985CC5007}">
  <ds:schemaRefs>
    <ds:schemaRef ds:uri="1870ca36-48b9-408f-8764-2f018f10cce8"/>
    <ds:schemaRef ds:uri="696893de-3167-48c0-a9e9-62134322dc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6A0F15-9D47-4D66-8DB8-6EE7F2900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53</TotalTime>
  <Words>476</Words>
  <Application>Microsoft Office PowerPoint</Application>
  <PresentationFormat>Letter Paper (8.5x11 in)</PresentationFormat>
  <Paragraphs>93</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Arial,Sans-Serif</vt:lpstr>
      <vt:lpstr>Calibri</vt:lpstr>
      <vt:lpstr>Calibri Light</vt:lpstr>
      <vt:lpstr>Open Sans</vt:lpstr>
      <vt:lpstr>Open Sans SemiBold</vt:lpstr>
      <vt:lpstr>Times New Roman</vt:lpstr>
      <vt:lpstr>Office Theme</vt:lpstr>
      <vt:lpstr>Accounting and Financial Services Statewide Program of Study</vt:lpstr>
      <vt:lpstr>Accounting and Financial Services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385</cp:revision>
  <dcterms:created xsi:type="dcterms:W3CDTF">2022-08-14T22:35:42Z</dcterms:created>
  <dcterms:modified xsi:type="dcterms:W3CDTF">2023-04-24T17:05:04Z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